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56" r:id="rId2"/>
    <p:sldId id="268" r:id="rId3"/>
    <p:sldId id="346" r:id="rId4"/>
    <p:sldId id="340" r:id="rId5"/>
    <p:sldId id="339" r:id="rId6"/>
    <p:sldId id="325" r:id="rId7"/>
    <p:sldId id="341" r:id="rId8"/>
    <p:sldId id="326" r:id="rId9"/>
    <p:sldId id="342" r:id="rId10"/>
    <p:sldId id="343" r:id="rId11"/>
    <p:sldId id="328" r:id="rId12"/>
    <p:sldId id="344" r:id="rId13"/>
    <p:sldId id="332" r:id="rId14"/>
    <p:sldId id="331" r:id="rId15"/>
    <p:sldId id="335" r:id="rId16"/>
    <p:sldId id="345" r:id="rId17"/>
    <p:sldId id="336" r:id="rId18"/>
    <p:sldId id="33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271" y="152400"/>
            <a:ext cx="4147457" cy="48387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752600" y="5580355"/>
            <a:ext cx="8763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KULTURNO UMETNIČKA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 FUNKCIJA TV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TV stvaralaštvo u sebi objedinjuje: 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sliku – svojstveno filmu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istovremeno emitovanje – svojstveno radiju</a:t>
            </a:r>
          </a:p>
          <a:p>
            <a:pPr marL="1004888" lvl="1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žanrovska raznolikost – svojstveno književnosti</a:t>
            </a:r>
          </a:p>
          <a:p>
            <a:pPr marL="719138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100" dirty="0">
                <a:latin typeface="Corbel" pitchFamily="34" charset="0"/>
              </a:rPr>
              <a:t> </a:t>
            </a:r>
            <a:r>
              <a:rPr lang="vi-VN" sz="11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doprinosi razvijanju ukusa i smisla za lepo, formiranju svesti i potreba za humanim i progresivnim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9133" y="4267200"/>
            <a:ext cx="3593734" cy="238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9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sposobnosti </a:t>
            </a:r>
            <a:r>
              <a:rPr lang="sr-Latn-RS" sz="2400" dirty="0">
                <a:latin typeface="Corbel" pitchFamily="34" charset="0"/>
              </a:rPr>
              <a:t>TV </a:t>
            </a:r>
            <a:r>
              <a:rPr lang="vi-VN" sz="2400" dirty="0">
                <a:latin typeface="Corbel" pitchFamily="34" charset="0"/>
              </a:rPr>
              <a:t>da obogati intelektualni i emotivni život čoveka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dirty="0">
                <a:latin typeface="Corbel" pitchFamily="34" charset="0"/>
              </a:rPr>
              <a:t>širi stvaralački podsticaj i estetski uticaj na gledaoce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1" y="2493149"/>
            <a:ext cx="6329327" cy="4212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84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stvaralaštvo </a:t>
            </a:r>
            <a:r>
              <a:rPr lang="sr-Latn-RS" sz="2400" dirty="0">
                <a:latin typeface="Corbel" pitchFamily="34" charset="0"/>
              </a:rPr>
              <a:t>je </a:t>
            </a:r>
            <a:r>
              <a:rPr lang="vi-VN" sz="2400" dirty="0">
                <a:latin typeface="Corbel" pitchFamily="34" charset="0"/>
              </a:rPr>
              <a:t>spoj duha i praktične akcije</a:t>
            </a:r>
            <a:endParaRPr lang="sr-Latn-RS" sz="24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600" y="2286000"/>
            <a:ext cx="57912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56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6450" y="2674399"/>
            <a:ext cx="5273335" cy="39550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400" y="1676401"/>
            <a:ext cx="1181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9138" lvl="1" indent="-363538">
              <a:buSzPct val="80000"/>
              <a:buFont typeface="Wingdings 2"/>
              <a:buChar char="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TV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motiviše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gledaoce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na kretanje, na kreativan čin u procesu ostvarivanja opšte čovekove emancipacije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23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3200400"/>
            <a:ext cx="3352800" cy="33528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181B0CF-D9E9-739D-B180-7697FF14E4A9}"/>
              </a:ext>
            </a:extLst>
          </p:cNvPr>
          <p:cNvSpPr/>
          <p:nvPr/>
        </p:nvSpPr>
        <p:spPr>
          <a:xfrm>
            <a:off x="76200" y="1676401"/>
            <a:ext cx="12039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err="1"/>
              <a:t>Televizija</a:t>
            </a:r>
            <a:r>
              <a:rPr lang="en-US" sz="2400" dirty="0"/>
              <a:t> je </a:t>
            </a:r>
            <a:r>
              <a:rPr lang="en-US" sz="2400" dirty="0" err="1"/>
              <a:t>sredstvo</a:t>
            </a:r>
            <a:r>
              <a:rPr lang="en-US" sz="2400" dirty="0"/>
              <a:t> za </a:t>
            </a:r>
            <a:r>
              <a:rPr lang="en-US" sz="2400" dirty="0" err="1"/>
              <a:t>popularizaciju</a:t>
            </a:r>
            <a:r>
              <a:rPr lang="en-US" sz="2400" dirty="0"/>
              <a:t> </a:t>
            </a:r>
            <a:r>
              <a:rPr lang="en-US" sz="2400" dirty="0" err="1"/>
              <a:t>različitih</a:t>
            </a:r>
            <a:r>
              <a:rPr lang="en-US" sz="2400" dirty="0"/>
              <a:t> </a:t>
            </a:r>
            <a:r>
              <a:rPr lang="en-US" sz="2400" dirty="0" err="1"/>
              <a:t>umetnosti</a:t>
            </a:r>
            <a:endParaRPr lang="sr-Latn-R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Latn-R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 </a:t>
            </a:r>
            <a:r>
              <a:rPr lang="en-US" sz="2400" dirty="0" err="1"/>
              <a:t>Televizija</a:t>
            </a:r>
            <a:r>
              <a:rPr lang="en-US" sz="2400" dirty="0"/>
              <a:t> </a:t>
            </a:r>
            <a:r>
              <a:rPr lang="en-US" sz="2400" dirty="0" err="1"/>
              <a:t>nije</a:t>
            </a:r>
            <a:r>
              <a:rPr lang="en-US" sz="2400" dirty="0"/>
              <a:t> </a:t>
            </a:r>
            <a:r>
              <a:rPr lang="en-US" sz="2400" dirty="0" err="1"/>
              <a:t>umetnost</a:t>
            </a:r>
            <a:r>
              <a:rPr lang="en-US" sz="2400" dirty="0"/>
              <a:t>,  </a:t>
            </a:r>
            <a:r>
              <a:rPr lang="en-US" sz="2400" dirty="0" err="1"/>
              <a:t>ali</a:t>
            </a:r>
            <a:r>
              <a:rPr lang="en-US" sz="2400" dirty="0"/>
              <a:t> </a:t>
            </a:r>
            <a:r>
              <a:rPr lang="en-US" sz="2400" dirty="0" err="1"/>
              <a:t>ona</a:t>
            </a:r>
            <a:r>
              <a:rPr lang="en-US" sz="2400" dirty="0"/>
              <a:t> </a:t>
            </a:r>
            <a:r>
              <a:rPr lang="en-US" sz="2400" dirty="0" err="1"/>
              <a:t>omogućava</a:t>
            </a:r>
            <a:r>
              <a:rPr lang="en-US" sz="2400" dirty="0"/>
              <a:t> </a:t>
            </a:r>
            <a:r>
              <a:rPr lang="en-US" sz="2400" dirty="0" err="1"/>
              <a:t>proširenje</a:t>
            </a:r>
            <a:r>
              <a:rPr lang="en-US" sz="2400" dirty="0"/>
              <a:t> </a:t>
            </a:r>
            <a:r>
              <a:rPr lang="en-US" sz="2400" dirty="0" err="1"/>
              <a:t>polja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stvara</a:t>
            </a:r>
            <a:r>
              <a:rPr lang="en-US" sz="2400" dirty="0"/>
              <a:t> </a:t>
            </a:r>
            <a:r>
              <a:rPr lang="en-US" sz="2400" dirty="0" err="1"/>
              <a:t>platformu</a:t>
            </a:r>
            <a:r>
              <a:rPr lang="en-US" sz="2400" dirty="0"/>
              <a:t> za </a:t>
            </a:r>
            <a:r>
              <a:rPr lang="en-US" sz="2400" dirty="0" err="1"/>
              <a:t>širenje</a:t>
            </a:r>
            <a:r>
              <a:rPr lang="en-US" sz="2400" dirty="0"/>
              <a:t> </a:t>
            </a:r>
            <a:r>
              <a:rPr lang="en-US" sz="2400" dirty="0" err="1"/>
              <a:t>iste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761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3333" y="1676400"/>
            <a:ext cx="8805334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5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1" y="1626170"/>
            <a:ext cx="7510509" cy="499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3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600201"/>
            <a:ext cx="7772400" cy="516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3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968" y="1600200"/>
            <a:ext cx="5072063" cy="507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67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2039600" cy="53340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KULTURA</a:t>
            </a:r>
            <a:r>
              <a:rPr lang="pl-PL" sz="2400" dirty="0">
                <a:solidFill>
                  <a:srgbClr val="C00000"/>
                </a:solidFill>
                <a:latin typeface="Corbel" pitchFamily="34" charset="0"/>
              </a:rPr>
              <a:t> </a:t>
            </a:r>
          </a:p>
          <a:p>
            <a:pPr marL="1339850" lvl="1" indent="276225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ü"/>
            </a:pPr>
            <a:r>
              <a:rPr lang="pl-PL" sz="2400" dirty="0">
                <a:latin typeface="Corbel" pitchFamily="34" charset="0"/>
              </a:rPr>
              <a:t>sve što je čovek stvorio (građevine, tehničke izume, artefakte ...)</a:t>
            </a:r>
          </a:p>
          <a:p>
            <a:pPr marL="1616075" lvl="1" indent="-276225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ü"/>
              <a:tabLst>
                <a:tab pos="1616075" algn="l"/>
              </a:tabLst>
            </a:pPr>
            <a:r>
              <a:rPr lang="pl-PL" sz="2400" dirty="0">
                <a:latin typeface="Corbel" pitchFamily="34" charset="0"/>
              </a:rPr>
              <a:t>sve što je naučio (ideje, vrednosti, verovanja, običaji ...), intelektualno duhovno  usavršavanje</a:t>
            </a:r>
          </a:p>
          <a:p>
            <a:pPr marL="1616075" lvl="1" indent="-276225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ü"/>
              <a:tabLst>
                <a:tab pos="1616075" algn="l"/>
              </a:tabLst>
            </a:pPr>
            <a:r>
              <a:rPr lang="pl-PL" sz="2400" dirty="0">
                <a:latin typeface="Corbel" pitchFamily="34" charset="0"/>
              </a:rPr>
              <a:t>način života jedne zajednice, jednog naroda (jezik, tradicija, rituali ...)</a:t>
            </a:r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  <a:tabLst>
                <a:tab pos="1704975" algn="l"/>
              </a:tabLst>
            </a:pPr>
            <a:r>
              <a:rPr lang="pl-PL" sz="1800" dirty="0">
                <a:latin typeface="Corbel" pitchFamily="34" charset="0"/>
              </a:rPr>
              <a:t>	</a:t>
            </a: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prstClr val="black"/>
              </a:buClr>
              <a:buSzPct val="80000"/>
              <a:buFont typeface="Wingdings 2"/>
              <a:buChar char="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UMETNOST</a:t>
            </a:r>
            <a:endParaRPr lang="pl-PL" sz="2400" dirty="0">
              <a:solidFill>
                <a:srgbClr val="C00000"/>
              </a:solidFill>
              <a:latin typeface="Corbel" pitchFamily="34" charset="0"/>
            </a:endParaRPr>
          </a:p>
          <a:p>
            <a:pPr marL="1616075" lvl="1" indent="-276225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ü"/>
            </a:pPr>
            <a:r>
              <a:rPr lang="en-US" sz="2400" dirty="0" err="1"/>
              <a:t>ljudska</a:t>
            </a:r>
            <a:r>
              <a:rPr lang="en-US" sz="2400" dirty="0"/>
              <a:t> </a:t>
            </a:r>
            <a:r>
              <a:rPr lang="en-US" sz="2400" dirty="0" err="1"/>
              <a:t>delatnost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proizvod</a:t>
            </a:r>
            <a:r>
              <a:rPr lang="en-US" sz="2400" dirty="0"/>
              <a:t> </a:t>
            </a:r>
            <a:r>
              <a:rPr lang="en-US" sz="2400" dirty="0" err="1"/>
              <a:t>ljudske</a:t>
            </a:r>
            <a:r>
              <a:rPr lang="en-US" sz="2400" dirty="0"/>
              <a:t> </a:t>
            </a:r>
            <a:r>
              <a:rPr lang="en-US" sz="2400" dirty="0" err="1"/>
              <a:t>delatnosti</a:t>
            </a:r>
            <a:r>
              <a:rPr lang="en-US" sz="2400" dirty="0"/>
              <a:t> </a:t>
            </a:r>
            <a:r>
              <a:rPr lang="en-US" sz="2400" dirty="0" err="1"/>
              <a:t>koja</a:t>
            </a:r>
            <a:r>
              <a:rPr lang="en-US" sz="2400" dirty="0"/>
              <a:t> </a:t>
            </a:r>
            <a:r>
              <a:rPr lang="en-US" sz="2400" dirty="0" err="1"/>
              <a:t>ima</a:t>
            </a:r>
            <a:r>
              <a:rPr lang="en-US" sz="2400" dirty="0"/>
              <a:t> za </a:t>
            </a:r>
            <a:r>
              <a:rPr lang="en-US" sz="2400" dirty="0" err="1"/>
              <a:t>cilj</a:t>
            </a:r>
            <a:r>
              <a:rPr lang="en-US" sz="2400" dirty="0"/>
              <a:t> </a:t>
            </a:r>
            <a:r>
              <a:rPr lang="en-US" sz="2400" dirty="0" err="1"/>
              <a:t>stimulisanje</a:t>
            </a:r>
            <a:r>
              <a:rPr lang="en-US" sz="2400" dirty="0"/>
              <a:t> </a:t>
            </a:r>
            <a:r>
              <a:rPr lang="en-US" sz="2400" dirty="0" err="1"/>
              <a:t>ljudskih</a:t>
            </a:r>
            <a:r>
              <a:rPr lang="en-US" sz="2400" dirty="0"/>
              <a:t> </a:t>
            </a:r>
            <a:r>
              <a:rPr lang="en-US" sz="2400" dirty="0" err="1"/>
              <a:t>čula</a:t>
            </a:r>
            <a:r>
              <a:rPr lang="sr-Latn-RS" sz="2400" dirty="0"/>
              <a:t>,</a:t>
            </a:r>
            <a:r>
              <a:rPr lang="en-US" sz="2400" dirty="0" err="1"/>
              <a:t>ljudskog</a:t>
            </a:r>
            <a:r>
              <a:rPr lang="en-US" sz="2400" dirty="0"/>
              <a:t> </a:t>
            </a:r>
            <a:r>
              <a:rPr lang="en-US" sz="2400" dirty="0" err="1"/>
              <a:t>uma</a:t>
            </a:r>
            <a:r>
              <a:rPr lang="en-US" sz="2400" dirty="0"/>
              <a:t> i </a:t>
            </a:r>
            <a:r>
              <a:rPr lang="en-US" sz="2400" dirty="0" err="1"/>
              <a:t>duha</a:t>
            </a:r>
            <a:endParaRPr lang="sr-Latn-RS" sz="2400" dirty="0"/>
          </a:p>
          <a:p>
            <a:pPr marL="1616075" lvl="1" indent="-276225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ü"/>
              <a:tabLst>
                <a:tab pos="1163638" algn="l"/>
              </a:tabLst>
            </a:pPr>
            <a:r>
              <a:rPr lang="en-US" sz="2400" dirty="0" err="1"/>
              <a:t>umetnost</a:t>
            </a:r>
            <a:r>
              <a:rPr lang="en-US" sz="2400" dirty="0"/>
              <a:t> je </a:t>
            </a:r>
            <a:r>
              <a:rPr lang="en-US" sz="2400" dirty="0" err="1"/>
              <a:t>aktivnost</a:t>
            </a:r>
            <a:r>
              <a:rPr lang="en-US" sz="2400" dirty="0"/>
              <a:t>, </a:t>
            </a:r>
            <a:r>
              <a:rPr lang="en-US" sz="2400" dirty="0" err="1"/>
              <a:t>objekat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skup</a:t>
            </a:r>
            <a:r>
              <a:rPr lang="en-US" sz="2400" dirty="0"/>
              <a:t> </a:t>
            </a:r>
            <a:r>
              <a:rPr lang="en-US" sz="2400" dirty="0" err="1"/>
              <a:t>aktivnosti</a:t>
            </a:r>
            <a:r>
              <a:rPr lang="en-US" sz="2400" dirty="0"/>
              <a:t> i </a:t>
            </a:r>
            <a:r>
              <a:rPr lang="en-US" sz="2400" dirty="0" err="1"/>
              <a:t>objekata</a:t>
            </a:r>
            <a:r>
              <a:rPr lang="en-US" sz="2400" dirty="0"/>
              <a:t> </a:t>
            </a:r>
            <a:r>
              <a:rPr lang="en-US" sz="2400" dirty="0" err="1"/>
              <a:t>stvorenih</a:t>
            </a:r>
            <a:r>
              <a:rPr lang="en-US" sz="2400" dirty="0"/>
              <a:t> </a:t>
            </a:r>
            <a:r>
              <a:rPr lang="en-US" sz="2400" dirty="0" err="1"/>
              <a:t>sa</a:t>
            </a:r>
            <a:r>
              <a:rPr lang="en-US" sz="2400" dirty="0"/>
              <a:t> </a:t>
            </a:r>
            <a:r>
              <a:rPr lang="en-US" sz="2400" dirty="0" err="1"/>
              <a:t>namerom</a:t>
            </a:r>
            <a:r>
              <a:rPr lang="en-US" sz="2400" dirty="0"/>
              <a:t> da </a:t>
            </a:r>
            <a:r>
              <a:rPr lang="sr-Latn-RS" sz="2400" dirty="0"/>
              <a:t> </a:t>
            </a:r>
            <a:r>
              <a:rPr lang="en-US" sz="2400" dirty="0"/>
              <a:t>se </a:t>
            </a:r>
            <a:r>
              <a:rPr lang="en-US" sz="2400" dirty="0" err="1"/>
              <a:t>prenesu</a:t>
            </a:r>
            <a:r>
              <a:rPr lang="en-US" sz="2400" dirty="0"/>
              <a:t> </a:t>
            </a:r>
            <a:r>
              <a:rPr lang="en-US" sz="2400" dirty="0" err="1"/>
              <a:t>emocije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/i </a:t>
            </a:r>
            <a:r>
              <a:rPr lang="en-US" sz="2400" dirty="0" err="1"/>
              <a:t>ideje</a:t>
            </a:r>
            <a:endParaRPr lang="sr-Latn-RS" sz="2400" dirty="0"/>
          </a:p>
          <a:p>
            <a:pPr marL="1616075" lvl="1" indent="-276225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ü"/>
              <a:tabLst>
                <a:tab pos="1163638" algn="l"/>
              </a:tabLst>
            </a:pPr>
            <a:r>
              <a:rPr lang="sr-Latn-RS" sz="2400" dirty="0">
                <a:latin typeface="Corbel" pitchFamily="34" charset="0"/>
              </a:rPr>
              <a:t>umetnost je zadata kulturom</a:t>
            </a:r>
          </a:p>
          <a:p>
            <a:pPr marL="1616075" lvl="1" indent="-276225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ü"/>
              <a:tabLst>
                <a:tab pos="1163638" algn="l"/>
              </a:tabLst>
            </a:pPr>
            <a:r>
              <a:rPr lang="en-US" sz="2400" dirty="0" err="1">
                <a:latin typeface="+mj-lt"/>
              </a:rPr>
              <a:t>sloboda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ljubav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lepota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život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kreativnost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radost</a:t>
            </a:r>
            <a:r>
              <a:rPr lang="en-US" sz="2400" dirty="0">
                <a:latin typeface="+mj-lt"/>
              </a:rPr>
              <a:t> i </a:t>
            </a:r>
            <a:r>
              <a:rPr lang="en-US" sz="2400" dirty="0" err="1">
                <a:latin typeface="+mj-lt"/>
              </a:rPr>
              <a:t>komunikacija</a:t>
            </a:r>
            <a:endParaRPr lang="sr-Latn-RS" sz="2400" dirty="0">
              <a:latin typeface="+mj-lt"/>
            </a:endParaRPr>
          </a:p>
          <a:p>
            <a:pPr marL="1616075" lvl="1" indent="-276225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ü"/>
              <a:tabLst>
                <a:tab pos="1163638" algn="l"/>
              </a:tabLst>
            </a:pPr>
            <a:r>
              <a:rPr lang="en-US" sz="2400" dirty="0" err="1"/>
              <a:t>dogovor</a:t>
            </a:r>
            <a:r>
              <a:rPr lang="en-US" sz="2400" dirty="0"/>
              <a:t>, </a:t>
            </a:r>
            <a:r>
              <a:rPr lang="en-US" sz="2400" dirty="0" err="1"/>
              <a:t>konvencija</a:t>
            </a:r>
            <a:r>
              <a:rPr lang="en-US" sz="2400" dirty="0"/>
              <a:t>, </a:t>
            </a:r>
            <a:r>
              <a:rPr lang="en-US" sz="2400" dirty="0" err="1"/>
              <a:t>navika</a:t>
            </a:r>
            <a:endParaRPr lang="sr-Latn-RS" sz="2400" dirty="0">
              <a:latin typeface="+mj-lt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pl-PL" sz="2400" dirty="0">
                <a:latin typeface="Corbel" pitchFamily="34" charset="0"/>
              </a:rPr>
              <a:t>TV je proizvod potrebe čovečanstva da se ostvari viši nivo komunikacije, i da se kroz odgovarajuće kulturno umetničko delovanje, ostvari viši nivo humanizacije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CS" sz="2400" dirty="0"/>
              <a:t>Televizija kao ni kultura, nije pasivna posledica razvoja društva, već može biti i veoma aktivan činilac na putu njegovog daljeg prosperiteta</a:t>
            </a:r>
            <a:endParaRPr lang="pl-PL" sz="24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924" y="3657600"/>
            <a:ext cx="5356152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4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vlada </a:t>
            </a:r>
            <a:r>
              <a:rPr lang="vi-VN" sz="2400" dirty="0">
                <a:latin typeface="Corbel" pitchFamily="34" charset="0"/>
              </a:rPr>
              <a:t>mišljenje da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je masovna kultura najbolji put uništenju prave – autentične kulture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demokratizacija i demetropolizacija kulture, kao mogućnost prevazilaženja elitizma</a:t>
            </a: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5562" y="3193742"/>
            <a:ext cx="4580876" cy="343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90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kulturno umetnička funkcija najviše se ispoljava u odnosu prema tradiciji 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1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prenošenje iskustva i vrednosti iz onoga što se uslovno naziva „prošlošću u sadašnjosti“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1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prenošenje se obavlja sa generacije na generaciju, sa grupe na grupu, sa epohe na epohu, pri čemu se vrši selekcija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1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umetničko nasleđe koje izdrži proveru vremena, postaje jedno od sredstava humanizacije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CS" sz="2000" dirty="0"/>
              <a:t> </a:t>
            </a: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televizija dostiže veći domet umetničkog čina kada za materijal ima dela iz umetničkog nasleđa nego iz savremenosti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1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prednosti dela umetničkog nasleđa je u proveravanju vrednosti u više navrata, dok je kod savremenijih dela, u pitanju proveravanje vrednosti u prvom susretu</a:t>
            </a:r>
            <a:endParaRPr lang="sr-Latn-RS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7516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mitovanje kulturno umetničkog programa stvara određeni kulturni nivo kod gledalaca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stvaranje umetničkih vrednosti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– razvijanje stvaralaštva, prezentacija novih vrednosti i sloboda stvaralaštva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8550" y="3276600"/>
            <a:ext cx="49149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6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komparativna prednost TV u odnosu na ostale medije – </a:t>
            </a:r>
            <a:r>
              <a:rPr lang="sr-Latn-RS" sz="2400" u="sng" dirty="0"/>
              <a:t>prepoznavanje pravih kulturnih potreba TV gledalaca, zadovoljenje istih i podsticanje novih, na višem nivou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u="sng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kulturno umetničko delovanje - kultura rada, ponašanja, oblačenja, zdravlja, ishrane, saobraćaja, poslovanja, stanovanja...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4562" y="3962399"/>
            <a:ext cx="3821838" cy="25396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3962399"/>
            <a:ext cx="5079345" cy="253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21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TV gledalac zahvaljujući kamerama u mogućnosti je da prati pozorišnu predstavu iz više uglova u različitim planovima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600" y="2667001"/>
            <a:ext cx="5638800" cy="391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87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Kulturno umetnička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TV omogućava apsolutnu vizuelizaciju umetničkog dela</a:t>
            </a: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TV na jednostavan, prihvatljiv, razumljiv i neobavezujući način, omoguć</a:t>
            </a:r>
            <a:r>
              <a:rPr lang="sr-Latn-RS" sz="2400" dirty="0">
                <a:latin typeface="Corbel" pitchFamily="34" charset="0"/>
              </a:rPr>
              <a:t>ava</a:t>
            </a:r>
            <a:r>
              <a:rPr lang="vi-VN" sz="2400" dirty="0">
                <a:latin typeface="Corbel" pitchFamily="34" charset="0"/>
              </a:rPr>
              <a:t> dostupnost kulturno umetnički</a:t>
            </a:r>
            <a:r>
              <a:rPr lang="sr-Latn-RS" sz="2400" dirty="0">
                <a:latin typeface="Corbel" pitchFamily="34" charset="0"/>
              </a:rPr>
              <a:t>h</a:t>
            </a:r>
            <a:r>
              <a:rPr lang="vi-VN" sz="2400" dirty="0">
                <a:latin typeface="Corbel" pitchFamily="34" charset="0"/>
              </a:rPr>
              <a:t> dela širokim masama 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2166437"/>
            <a:ext cx="6248400" cy="362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3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1706</TotalTime>
  <Words>570</Words>
  <Application>Microsoft Office PowerPoint</Application>
  <PresentationFormat>Widescreen</PresentationFormat>
  <Paragraphs>206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PowerPoint Presentation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  <vt:lpstr>Kulturno umetnička funkcija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406</cp:revision>
  <dcterms:created xsi:type="dcterms:W3CDTF">2006-08-16T00:00:00Z</dcterms:created>
  <dcterms:modified xsi:type="dcterms:W3CDTF">2025-08-05T13:11:13Z</dcterms:modified>
</cp:coreProperties>
</file>